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4" r:id="rId5"/>
    <p:sldId id="266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88825" cy="6858000"/>
  <p:notesSz cx="6858000" cy="9144000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80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456" y="9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75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>
              <a:solidFill>
                <a:schemeClr val="tx2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D67EDB0-F018-496F-8F68-727CAC762366}" type="datetime1">
              <a:rPr lang="it-IT" smtClean="0">
                <a:solidFill>
                  <a:schemeClr val="tx2"/>
                </a:solidFill>
              </a:rPr>
              <a:pPr algn="r" rtl="0"/>
              <a:t>05/03/2018</a:t>
            </a:fld>
            <a:endParaRPr lang="it-IT">
              <a:solidFill>
                <a:schemeClr val="tx2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>
              <a:solidFill>
                <a:schemeClr val="tx2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it-IT" smtClean="0">
                <a:solidFill>
                  <a:schemeClr val="tx2"/>
                </a:solidFill>
              </a:rPr>
              <a:pPr algn="r" rtl="0"/>
              <a:t>‹N›</a:t>
            </a:fld>
            <a:endParaRPr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F9884719-FFCB-46F9-8265-FD147781F801}" type="datetime1">
              <a:rPr lang="it-IT" smtClean="0"/>
              <a:pPr/>
              <a:t>05/03/2018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A97E6A-B246-4B9D-8524-EC75889DBC3F}" type="datetime1">
              <a:rPr lang="it-IT" smtClean="0"/>
              <a:pPr/>
              <a:t>05/03/2018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D171A8-8A27-4A4A-8A60-0622AF230D89}" type="datetime1">
              <a:rPr lang="it-IT" smtClean="0"/>
              <a:pPr/>
              <a:t>05/03/2018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D34EC6-0BA8-4D39-BD62-890B1E1C3FD1}" type="datetime1">
              <a:rPr lang="it-IT" smtClean="0"/>
              <a:pPr/>
              <a:t>05/03/2018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Autofit/>
          </a:bodyPr>
          <a:lstStyle>
            <a:lvl1pPr algn="l" rtl="0">
              <a:defRPr sz="5200" b="0" cap="none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C431E00-A672-47D6-9927-68EF9A42A9F2}" type="datetime1">
              <a:rPr lang="it-IT" smtClean="0"/>
              <a:pPr/>
              <a:t>05/03/2018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7533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17309" y="2438401"/>
            <a:ext cx="4977104" cy="3733798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7533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297559" y="2438400"/>
            <a:ext cx="4977104" cy="373379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EA9C85-71FF-4AF6-AF18-FF7C4F131680}" type="datetime1">
              <a:rPr lang="it-IT" smtClean="0"/>
              <a:pPr/>
              <a:t>05/03/2018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6C40F7-65D6-49C1-9B6E-BB0DA80DF8C6}" type="datetime1">
              <a:rPr lang="it-IT" smtClean="0"/>
              <a:pPr/>
              <a:t>05/03/2018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243DAC-6576-4359-9233-A174186C8188}" type="datetime1">
              <a:rPr lang="it-IT" smtClean="0"/>
              <a:pPr/>
              <a:t>05/03/2018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D7D7AA-78D7-440E-ABD1-D214552BE8A9}" type="datetime1">
              <a:rPr lang="it-IT" smtClean="0"/>
              <a:pPr/>
              <a:t>05/03/2018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339CBD-B032-4FB4-AD8D-B5CCAB500ED1}" type="datetime1">
              <a:rPr lang="it-IT" smtClean="0"/>
              <a:pPr/>
              <a:t>05/03/2018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D68F40A7-ABAE-4E77-BD92-A8024C703AC3}" type="datetime1">
              <a:rPr lang="it-IT" smtClean="0"/>
              <a:pPr/>
              <a:t>05/03/2018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44762" y="2505373"/>
            <a:ext cx="7470701" cy="1800475"/>
          </a:xfrm>
        </p:spPr>
        <p:txBody>
          <a:bodyPr rtlCol="0"/>
          <a:lstStyle/>
          <a:p>
            <a:pPr rtl="0"/>
            <a:r>
              <a:rPr lang="en-US" b="1" dirty="0"/>
              <a:t>Il </a:t>
            </a:r>
            <a:r>
              <a:rPr lang="en-US" b="1" dirty="0" err="1"/>
              <a:t>romanzo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e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generi</a:t>
            </a:r>
            <a:r>
              <a:rPr lang="en-US" b="1" dirty="0"/>
              <a:t> </a:t>
            </a:r>
            <a:r>
              <a:rPr lang="en-US" b="1" dirty="0" err="1"/>
              <a:t>letterari</a:t>
            </a:r>
            <a:endParaRPr lang="en-US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29C9CF4-0B68-48D2-ABA6-27E8BFDF7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25" y="0"/>
            <a:ext cx="5448300" cy="116205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0B5D13C6-50CF-4530-B52E-7F54FAD33F05}"/>
              </a:ext>
            </a:extLst>
          </p:cNvPr>
          <p:cNvSpPr txBox="1">
            <a:spLocks/>
          </p:cNvSpPr>
          <p:nvPr/>
        </p:nvSpPr>
        <p:spPr>
          <a:xfrm>
            <a:off x="3005175" y="0"/>
            <a:ext cx="3881326" cy="116205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/>
              <a:t>Istituto</a:t>
            </a:r>
            <a:r>
              <a:rPr lang="en-US" sz="2400" dirty="0"/>
              <a:t> </a:t>
            </a:r>
            <a:r>
              <a:rPr lang="en-US" sz="2400" dirty="0" err="1"/>
              <a:t>Comprensivo</a:t>
            </a:r>
            <a:endParaRPr lang="en-US" sz="2400" dirty="0"/>
          </a:p>
          <a:p>
            <a:pPr algn="ctr"/>
            <a:r>
              <a:rPr lang="en-US" sz="2400" b="1" dirty="0"/>
              <a:t>"Giovanni Falcone"</a:t>
            </a:r>
          </a:p>
          <a:p>
            <a:pPr algn="ctr"/>
            <a:r>
              <a:rPr lang="en-US" sz="2400" dirty="0" err="1"/>
              <a:t>Volla</a:t>
            </a:r>
            <a:r>
              <a:rPr lang="en-US" sz="2400" dirty="0"/>
              <a:t> (NA)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1D29331-6449-4572-8093-7D028858A04A}"/>
              </a:ext>
            </a:extLst>
          </p:cNvPr>
          <p:cNvSpPr txBox="1">
            <a:spLocks/>
          </p:cNvSpPr>
          <p:nvPr/>
        </p:nvSpPr>
        <p:spPr>
          <a:xfrm>
            <a:off x="3057197" y="5695950"/>
            <a:ext cx="8749645" cy="116205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err="1"/>
              <a:t>Progetto</a:t>
            </a:r>
            <a:r>
              <a:rPr lang="en-US" sz="2000" dirty="0"/>
              <a:t>: </a:t>
            </a:r>
            <a:r>
              <a:rPr lang="en-US" sz="2000" b="1" dirty="0"/>
              <a:t>INSIEME POSSIAMO! </a:t>
            </a:r>
            <a:r>
              <a:rPr lang="en-US" sz="2000" dirty="0"/>
              <a:t>Modulo: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8FAA47B-E581-4022-8BB8-067AEECBE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91" y="4383917"/>
            <a:ext cx="2258603" cy="264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C81E4-4C26-433B-9A97-41A035D8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</a:t>
            </a:r>
            <a:r>
              <a:rPr lang="it-IT" b="1" i="1" dirty="0"/>
              <a:t> fantasy</a:t>
            </a:r>
            <a:endParaRPr lang="it-IT" i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6A4E474-7397-4EAD-91BD-B6EFD6F075BA}"/>
              </a:ext>
            </a:extLst>
          </p:cNvPr>
          <p:cNvSpPr/>
          <p:nvPr/>
        </p:nvSpPr>
        <p:spPr>
          <a:xfrm>
            <a:off x="405780" y="1471069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dirty="0"/>
              <a:t>Se la fantascienza ci parla di un mondo possibile, grazie agli sviluppi della scienza, il </a:t>
            </a:r>
            <a:r>
              <a:rPr lang="it-IT" i="1" dirty="0"/>
              <a:t>fantasy</a:t>
            </a:r>
            <a:r>
              <a:rPr lang="it-IT" dirty="0"/>
              <a:t> ci parla dell’impossibile, presentandoci un mondo di fantasia. </a:t>
            </a:r>
          </a:p>
          <a:p>
            <a:pPr fontAlgn="base"/>
            <a:r>
              <a:rPr lang="it-IT" dirty="0"/>
              <a:t>Il </a:t>
            </a:r>
            <a:r>
              <a:rPr lang="it-IT" i="1" dirty="0"/>
              <a:t>fantasy</a:t>
            </a:r>
            <a:r>
              <a:rPr lang="it-IT" dirty="0"/>
              <a:t> è un genere letterario in cui sono inseriti elementi soprannaturali non spiegabili scientificamente. </a:t>
            </a:r>
          </a:p>
        </p:txBody>
      </p:sp>
      <p:pic>
        <p:nvPicPr>
          <p:cNvPr id="5" name="Immagine 4" descr="Immagine che contiene testo, persona, libro, interni&#10;&#10;Descrizione generata con affidabilità elevata">
            <a:extLst>
              <a:ext uri="{FF2B5EF4-FFF2-40B4-BE49-F238E27FC236}">
                <a16:creationId xmlns:a16="http://schemas.microsoft.com/office/drawing/2014/main" id="{50A2A876-A8B4-49C8-A93B-F1F04FBC9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1520056"/>
            <a:ext cx="2877564" cy="39697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E3DFF4E-CA89-4440-AF6C-DF5BEB7E5D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 r="7260" b="5180"/>
          <a:stretch/>
        </p:blipFill>
        <p:spPr>
          <a:xfrm>
            <a:off x="5806380" y="1520056"/>
            <a:ext cx="3011556" cy="39697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73202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C81E4-4C26-433B-9A97-41A035D8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L’</a:t>
            </a:r>
            <a:r>
              <a:rPr lang="it-IT" b="1" i="1" dirty="0"/>
              <a:t>horror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6A4E474-7397-4EAD-91BD-B6EFD6F075BA}"/>
              </a:ext>
            </a:extLst>
          </p:cNvPr>
          <p:cNvSpPr/>
          <p:nvPr/>
        </p:nvSpPr>
        <p:spPr>
          <a:xfrm>
            <a:off x="333772" y="1473200"/>
            <a:ext cx="5040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dirty="0"/>
              <a:t>I romanzi e i racconti </a:t>
            </a:r>
            <a:r>
              <a:rPr lang="it-IT" i="1" dirty="0"/>
              <a:t>horror</a:t>
            </a:r>
            <a:r>
              <a:rPr lang="it-IT" dirty="0"/>
              <a:t> si prefiggono lo scopo di spaventare i lettori sfruttando le loro paure.</a:t>
            </a:r>
          </a:p>
          <a:p>
            <a:pPr fontAlgn="base"/>
            <a:r>
              <a:rPr lang="it-IT" dirty="0"/>
              <a:t>Elementi di un romanzo horror sono: forze soprannaturali, fantasmi, zombie, vampiri, demoni.</a:t>
            </a:r>
          </a:p>
          <a:p>
            <a:pPr fontAlgn="base"/>
            <a:r>
              <a:rPr lang="it-IT" dirty="0"/>
              <a:t>I personaggi devono affrontare pericoli continui di mutilazioni, isolamento, morte o follia. Alla fine l’elemento malvagio ha la meglio o comunque non è mai sconfitto in modo definitivo.</a:t>
            </a:r>
          </a:p>
        </p:txBody>
      </p:sp>
      <p:pic>
        <p:nvPicPr>
          <p:cNvPr id="6" name="Immagine 5" descr="Immagine che contiene testo, libro, quotidiano&#10;&#10;Descrizione generata con affidabilità elevata">
            <a:extLst>
              <a:ext uri="{FF2B5EF4-FFF2-40B4-BE49-F238E27FC236}">
                <a16:creationId xmlns:a16="http://schemas.microsoft.com/office/drawing/2014/main" id="{3C047E74-CC8A-48D0-9B9E-AB2E4DB42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1700808"/>
            <a:ext cx="3275507" cy="45811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AA80715-F34F-40A6-A5CA-6AA12FDA9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864" y="1700808"/>
            <a:ext cx="2984728" cy="45811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389493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C81E4-4C26-433B-9A97-41A035D8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</a:t>
            </a:r>
            <a:r>
              <a:rPr lang="it-IT" b="1" i="1" dirty="0"/>
              <a:t>rosa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6A4E474-7397-4EAD-91BD-B6EFD6F075BA}"/>
              </a:ext>
            </a:extLst>
          </p:cNvPr>
          <p:cNvSpPr/>
          <p:nvPr/>
        </p:nvSpPr>
        <p:spPr>
          <a:xfrm>
            <a:off x="693812" y="1536174"/>
            <a:ext cx="4464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dirty="0"/>
              <a:t>I romanzi rosa, detti anche </a:t>
            </a:r>
            <a:r>
              <a:rPr lang="it-IT" b="1" i="1" dirty="0"/>
              <a:t>romance</a:t>
            </a:r>
            <a:r>
              <a:rPr lang="it-IT" dirty="0"/>
              <a:t>, sono incentrati su una storia d’amore rigorosamente a lieto fine.</a:t>
            </a:r>
          </a:p>
          <a:p>
            <a:pPr fontAlgn="base"/>
            <a:r>
              <a:rPr lang="it-IT" dirty="0"/>
              <a:t>I protagonisti sono infatti due innamorati, o due persone destinate a innamorarsi, che devono superare diversi ostacoli o imprevisti prima di coronare il loro sogno d’amore.</a:t>
            </a:r>
          </a:p>
        </p:txBody>
      </p:sp>
      <p:pic>
        <p:nvPicPr>
          <p:cNvPr id="5" name="Immagine 4" descr="Immagine che contiene testo&#10;&#10;Descrizione generata con affidabilità molto elevata">
            <a:extLst>
              <a:ext uri="{FF2B5EF4-FFF2-40B4-BE49-F238E27FC236}">
                <a16:creationId xmlns:a16="http://schemas.microsoft.com/office/drawing/2014/main" id="{C29CE550-98E3-4A1D-B654-4696C7883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1059582"/>
            <a:ext cx="3085180" cy="47388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magine 7" descr="Immagine che contiene persona, fotografia, libro, testo&#10;&#10;Descrizione generata con affidabilità elevata">
            <a:extLst>
              <a:ext uri="{FF2B5EF4-FFF2-40B4-BE49-F238E27FC236}">
                <a16:creationId xmlns:a16="http://schemas.microsoft.com/office/drawing/2014/main" id="{15ACD593-344B-41D2-8F46-2C0757AD3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1" y="1059582"/>
            <a:ext cx="3069194" cy="47388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64572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C81E4-4C26-433B-9A97-41A035D8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L'</a:t>
            </a:r>
            <a:r>
              <a:rPr lang="it-IT" b="1" i="1" dirty="0"/>
              <a:t>umorismo</a:t>
            </a:r>
            <a:endParaRPr lang="it-IT" i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6A4E474-7397-4EAD-91BD-B6EFD6F075BA}"/>
              </a:ext>
            </a:extLst>
          </p:cNvPr>
          <p:cNvSpPr/>
          <p:nvPr/>
        </p:nvSpPr>
        <p:spPr>
          <a:xfrm>
            <a:off x="693812" y="1536174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dirty="0"/>
              <a:t>Lo scopo della narrativa umoristica è dichiaratamente quello di far ridere i lettori, attraverso l’enfatizzazione o la parodia della realtà.</a:t>
            </a:r>
          </a:p>
        </p:txBody>
      </p:sp>
      <p:pic>
        <p:nvPicPr>
          <p:cNvPr id="6" name="Immagine 5" descr="Immagine che contiene contenitore&#10;&#10;Descrizione generata con affidabilità elevata">
            <a:extLst>
              <a:ext uri="{FF2B5EF4-FFF2-40B4-BE49-F238E27FC236}">
                <a16:creationId xmlns:a16="http://schemas.microsoft.com/office/drawing/2014/main" id="{5F37DEB9-8BC5-4D5C-9830-8A5821F6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379" y="1203518"/>
            <a:ext cx="3681673" cy="5085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magine 8" descr="Immagine che contiene testo, libro&#10;&#10;Descrizione generata con affidabilità molto elevata">
            <a:extLst>
              <a:ext uri="{FF2B5EF4-FFF2-40B4-BE49-F238E27FC236}">
                <a16:creationId xmlns:a16="http://schemas.microsoft.com/office/drawing/2014/main" id="{E83608E5-8EA4-4840-90F0-DE7592B68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68" y="1203518"/>
            <a:ext cx="3268113" cy="5085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77268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C81E4-4C26-433B-9A97-41A035D8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</a:t>
            </a:r>
            <a:r>
              <a:rPr lang="it-IT" b="1" i="1" dirty="0"/>
              <a:t>Biografia</a:t>
            </a:r>
            <a:r>
              <a:rPr lang="it-IT" b="1" dirty="0"/>
              <a:t> e l’</a:t>
            </a:r>
            <a:r>
              <a:rPr lang="it-IT" b="1" i="1" dirty="0"/>
              <a:t>Autobiografia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6A4E474-7397-4EAD-91BD-B6EFD6F075BA}"/>
              </a:ext>
            </a:extLst>
          </p:cNvPr>
          <p:cNvSpPr/>
          <p:nvPr/>
        </p:nvSpPr>
        <p:spPr>
          <a:xfrm>
            <a:off x="981844" y="1916832"/>
            <a:ext cx="53285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latin typeface="Open Sans"/>
              </a:rPr>
              <a:t>Sono generi in cui </a:t>
            </a:r>
            <a:r>
              <a:rPr lang="it-IT" sz="3200" dirty="0">
                <a:latin typeface="&amp;quot"/>
              </a:rPr>
              <a:t>il nucleo della narrazione è la vita del protagonista</a:t>
            </a:r>
            <a:r>
              <a:rPr lang="it-IT" sz="3200" dirty="0">
                <a:latin typeface="Open Sans"/>
              </a:rPr>
              <a:t>, raccontata da un narratore esterno nel caso della </a:t>
            </a:r>
            <a:r>
              <a:rPr lang="it-IT" sz="3200" b="1" i="1" dirty="0">
                <a:latin typeface="&amp;quot"/>
              </a:rPr>
              <a:t>biografia</a:t>
            </a:r>
            <a:r>
              <a:rPr lang="it-IT" sz="3200" dirty="0">
                <a:latin typeface="Open Sans"/>
              </a:rPr>
              <a:t>, o raccontata in prima persona nel caso dell’</a:t>
            </a:r>
            <a:r>
              <a:rPr lang="it-IT" sz="3200" b="1" i="1" dirty="0">
                <a:latin typeface="&amp;quot"/>
              </a:rPr>
              <a:t>autobiografia</a:t>
            </a:r>
            <a:r>
              <a:rPr lang="it-IT" sz="2800" dirty="0">
                <a:solidFill>
                  <a:srgbClr val="444444"/>
                </a:solidFill>
                <a:latin typeface="Open Sans"/>
              </a:rPr>
              <a:t>.</a:t>
            </a:r>
            <a:endParaRPr lang="it-IT" sz="2800" dirty="0"/>
          </a:p>
        </p:txBody>
      </p:sp>
      <p:pic>
        <p:nvPicPr>
          <p:cNvPr id="6" name="Immagine 5" descr="Immagine che contiene uomo, persona, posando, occhiali&#10;&#10;Descrizione generata con affidabilità molto elevata">
            <a:extLst>
              <a:ext uri="{FF2B5EF4-FFF2-40B4-BE49-F238E27FC236}">
                <a16:creationId xmlns:a16="http://schemas.microsoft.com/office/drawing/2014/main" id="{0898A6C5-2DF4-4130-82AC-619AA3709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5" y="1789774"/>
            <a:ext cx="2607255" cy="40568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Immagine 4" descr="Immagine che contiene uomo, persona&#10;&#10;Descrizione generata con affidabilità elevata">
            <a:extLst>
              <a:ext uri="{FF2B5EF4-FFF2-40B4-BE49-F238E27FC236}">
                <a16:creationId xmlns:a16="http://schemas.microsoft.com/office/drawing/2014/main" id="{87566D45-3569-479D-8FF5-527AC2F2B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1789773"/>
            <a:ext cx="2636978" cy="40568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84990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C81E4-4C26-433B-9A97-41A035D8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</a:t>
            </a:r>
            <a:r>
              <a:rPr lang="it-IT" b="1" i="1" dirty="0"/>
              <a:t>diario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6A4E474-7397-4EAD-91BD-B6EFD6F075BA}"/>
              </a:ext>
            </a:extLst>
          </p:cNvPr>
          <p:cNvSpPr/>
          <p:nvPr/>
        </p:nvSpPr>
        <p:spPr>
          <a:xfrm>
            <a:off x="881274" y="1473200"/>
            <a:ext cx="54291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</a:t>
            </a:r>
            <a:r>
              <a:rPr lang="it-IT" i="1" dirty="0"/>
              <a:t>diario</a:t>
            </a:r>
            <a:r>
              <a:rPr lang="it-IT" dirty="0"/>
              <a:t> è una forma spontanea e istintiva di scrittura. </a:t>
            </a:r>
          </a:p>
          <a:p>
            <a:r>
              <a:rPr lang="it-IT" dirty="0"/>
              <a:t>L’autore del </a:t>
            </a:r>
            <a:r>
              <a:rPr lang="it-IT" i="1" dirty="0"/>
              <a:t>diario</a:t>
            </a:r>
            <a:r>
              <a:rPr lang="it-IT" dirty="0"/>
              <a:t> non deve per forza essere il protagonista.</a:t>
            </a:r>
          </a:p>
          <a:p>
            <a:r>
              <a:rPr lang="it-IT" dirty="0"/>
              <a:t>Caratteristiche della scrittura diaristica sono il linguaggio semplice e intimo, la prevalenza di emozioni e stati d’animo, la palese mancanza di imparzialità nei giudizi espressi dal narratore e infine l’organizzazione dei capitoli come puntate di una scrittura privata, spesso con tanto di data.</a:t>
            </a:r>
            <a:endParaRPr lang="it-IT" sz="2800" dirty="0"/>
          </a:p>
        </p:txBody>
      </p:sp>
      <p:pic>
        <p:nvPicPr>
          <p:cNvPr id="11" name="Immagine 10" descr="Immagine che contiene testo, libro&#10;&#10;Descrizione generata con affidabilità molto elevata">
            <a:extLst>
              <a:ext uri="{FF2B5EF4-FFF2-40B4-BE49-F238E27FC236}">
                <a16:creationId xmlns:a16="http://schemas.microsoft.com/office/drawing/2014/main" id="{E16DA0C9-6F3A-4E26-8965-EAFEB2E93C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"/>
          <a:stretch/>
        </p:blipFill>
        <p:spPr>
          <a:xfrm>
            <a:off x="6242711" y="1507707"/>
            <a:ext cx="2812229" cy="43020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magine 12" descr="Immagine che contiene testo&#10;&#10;Descrizione generata con affidabilità elevata">
            <a:extLst>
              <a:ext uri="{FF2B5EF4-FFF2-40B4-BE49-F238E27FC236}">
                <a16:creationId xmlns:a16="http://schemas.microsoft.com/office/drawing/2014/main" id="{171AA487-5B17-422D-B613-AAE1BE8F1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687" y="1507706"/>
            <a:ext cx="2966324" cy="43240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31611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C81E4-4C26-433B-9A97-41A035D8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</a:t>
            </a:r>
            <a:r>
              <a:rPr lang="it-IT" b="1" i="1" dirty="0"/>
              <a:t>romanzo epistolare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6A4E474-7397-4EAD-91BD-B6EFD6F075BA}"/>
              </a:ext>
            </a:extLst>
          </p:cNvPr>
          <p:cNvSpPr/>
          <p:nvPr/>
        </p:nvSpPr>
        <p:spPr>
          <a:xfrm>
            <a:off x="881274" y="1473200"/>
            <a:ext cx="49251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I </a:t>
            </a:r>
            <a:r>
              <a:rPr lang="it-IT" sz="2800" i="1" dirty="0"/>
              <a:t>romanzi epistolari</a:t>
            </a:r>
            <a:r>
              <a:rPr lang="it-IT" sz="2800" dirty="0"/>
              <a:t> sono quindi romanzi in cui una storia viene raccontata attraverso le lettere che due o più personaggi si scambiano. In questo caso, a differenza del </a:t>
            </a:r>
            <a:r>
              <a:rPr lang="it-IT" sz="2800" i="1" dirty="0"/>
              <a:t>diario</a:t>
            </a:r>
            <a:r>
              <a:rPr lang="it-IT" sz="2800" dirty="0"/>
              <a:t>, sono esposti i punti di vista di più personaggi, e il narratore può definirsi multiplo.</a:t>
            </a:r>
            <a:endParaRPr lang="it-IT" sz="3200" dirty="0"/>
          </a:p>
        </p:txBody>
      </p:sp>
      <p:pic>
        <p:nvPicPr>
          <p:cNvPr id="5" name="Immagine 4" descr="Immagine che contiene edificio&#10;&#10;Descrizione generata con affidabilità molto elevata">
            <a:extLst>
              <a:ext uri="{FF2B5EF4-FFF2-40B4-BE49-F238E27FC236}">
                <a16:creationId xmlns:a16="http://schemas.microsoft.com/office/drawing/2014/main" id="{F8D2D949-4888-4530-ABBF-12A88FF95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1648378"/>
            <a:ext cx="2886238" cy="44817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magine 6" descr="Immagine che contiene bigliettodavisita&#10;&#10;Descrizione generata con affidabilità elevata">
            <a:extLst>
              <a:ext uri="{FF2B5EF4-FFF2-40B4-BE49-F238E27FC236}">
                <a16:creationId xmlns:a16="http://schemas.microsoft.com/office/drawing/2014/main" id="{496B4613-4868-4742-B181-4946BC1CD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1643572"/>
            <a:ext cx="2920926" cy="44865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80965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C81E4-4C26-433B-9A97-41A035D8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</a:t>
            </a:r>
            <a:r>
              <a:rPr lang="it-IT" b="1" i="1" dirty="0"/>
              <a:t>romanzo storico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6A4E474-7397-4EAD-91BD-B6EFD6F075BA}"/>
              </a:ext>
            </a:extLst>
          </p:cNvPr>
          <p:cNvSpPr/>
          <p:nvPr/>
        </p:nvSpPr>
        <p:spPr>
          <a:xfrm>
            <a:off x="881274" y="1473200"/>
            <a:ext cx="49251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Il </a:t>
            </a:r>
            <a:r>
              <a:rPr lang="it-IT" b="1" i="1" dirty="0"/>
              <a:t>romanzo storico</a:t>
            </a:r>
            <a:r>
              <a:rPr lang="it-IT" b="1" dirty="0"/>
              <a:t> racconta la storia di personaggi </a:t>
            </a:r>
            <a:r>
              <a:rPr lang="it-IT" dirty="0"/>
              <a:t>d’invenzione (che però devono essere verosimili nel loro contesto)</a:t>
            </a:r>
            <a:r>
              <a:rPr lang="it-IT" b="1" dirty="0"/>
              <a:t> sullo sfondo di un contesto storico preciso e dettagliato.</a:t>
            </a:r>
            <a:r>
              <a:rPr lang="it-IT" dirty="0"/>
              <a:t> </a:t>
            </a:r>
          </a:p>
          <a:p>
            <a:r>
              <a:rPr lang="it-IT" dirty="0"/>
              <a:t>Gli avvenimenti privati dei protagonisti di mescolano quindi a fatti storici realmente accaduti.</a:t>
            </a:r>
            <a:endParaRPr lang="it-IT" sz="3200" dirty="0"/>
          </a:p>
        </p:txBody>
      </p:sp>
      <p:pic>
        <p:nvPicPr>
          <p:cNvPr id="6" name="Immagine 5" descr="Immagine che contiene testo, libro&#10;&#10;Descrizione generata con affidabilità molto elevata">
            <a:extLst>
              <a:ext uri="{FF2B5EF4-FFF2-40B4-BE49-F238E27FC236}">
                <a16:creationId xmlns:a16="http://schemas.microsoft.com/office/drawing/2014/main" id="{FBE693DE-597B-4C87-8C63-2DE9230CE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85" y="1556792"/>
            <a:ext cx="3154787" cy="4437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magine 8" descr="Immagine che contiene abbigliamento, persona&#10;&#10;Descrizione generata con affidabilità elevata">
            <a:extLst>
              <a:ext uri="{FF2B5EF4-FFF2-40B4-BE49-F238E27FC236}">
                <a16:creationId xmlns:a16="http://schemas.microsoft.com/office/drawing/2014/main" id="{9EA8FC7E-9895-4E80-AB22-09469A9A1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1556792"/>
            <a:ext cx="2915317" cy="4437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93961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C81E4-4C26-433B-9A97-41A035D8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</a:t>
            </a:r>
            <a:r>
              <a:rPr lang="it-IT" b="1" i="1" dirty="0"/>
              <a:t>giallo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6A4E474-7397-4EAD-91BD-B6EFD6F075BA}"/>
              </a:ext>
            </a:extLst>
          </p:cNvPr>
          <p:cNvSpPr/>
          <p:nvPr/>
        </p:nvSpPr>
        <p:spPr>
          <a:xfrm>
            <a:off x="405780" y="1348800"/>
            <a:ext cx="53285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Il romanzo </a:t>
            </a:r>
            <a:r>
              <a:rPr lang="it-IT" sz="2200" i="1" dirty="0"/>
              <a:t>giallo</a:t>
            </a:r>
            <a:r>
              <a:rPr lang="it-IT" sz="2200" dirty="0"/>
              <a:t> si focalizza su un crimine, e sullo svolgimento delle indagini che portano alla soluzione del caso, ottenuta grazie all’esperienza, alla logica e all’intuito di un investigatore, che, proprio per questo, spesso è il protagonista della vicenda.</a:t>
            </a:r>
          </a:p>
          <a:p>
            <a:r>
              <a:rPr lang="it-IT" sz="2200" dirty="0"/>
              <a:t>Il termine </a:t>
            </a:r>
            <a:r>
              <a:rPr lang="it-IT" sz="2200" i="1" dirty="0"/>
              <a:t>giallo</a:t>
            </a:r>
            <a:r>
              <a:rPr lang="it-IT" sz="2200" dirty="0"/>
              <a:t>, però è in uso solo in Italia, grazie alla fortuna della collana </a:t>
            </a:r>
            <a:r>
              <a:rPr lang="it-IT" sz="2200" i="1" dirty="0"/>
              <a:t>Il Giallo Mondadori</a:t>
            </a:r>
            <a:r>
              <a:rPr lang="it-IT" sz="2200" dirty="0"/>
              <a:t> che dal 1929 proponeva romanzi </a:t>
            </a:r>
            <a:r>
              <a:rPr lang="it-IT" sz="2200" i="1" dirty="0"/>
              <a:t>polizieschi</a:t>
            </a:r>
            <a:r>
              <a:rPr lang="it-IT" sz="2200" dirty="0"/>
              <a:t> in una veste grafica con la copertina gialla.</a:t>
            </a:r>
          </a:p>
          <a:p>
            <a:r>
              <a:rPr lang="it-IT" sz="2200" dirty="0"/>
              <a:t>negli altri paesi questo genere viene definitivo </a:t>
            </a:r>
            <a:r>
              <a:rPr lang="it-IT" sz="2200" b="1" i="1" dirty="0"/>
              <a:t>detective </a:t>
            </a:r>
            <a:r>
              <a:rPr lang="it-IT" sz="2200" b="1" i="1" dirty="0" err="1"/>
              <a:t>novel</a:t>
            </a:r>
            <a:r>
              <a:rPr lang="it-IT" sz="2200" dirty="0"/>
              <a:t> o </a:t>
            </a:r>
            <a:r>
              <a:rPr lang="it-IT" sz="2200" b="1" i="1" dirty="0"/>
              <a:t>mystery story</a:t>
            </a:r>
            <a:r>
              <a:rPr lang="it-IT" sz="2200" dirty="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40D8705-55BE-47CD-8B29-3495CB1F7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61" y="1487958"/>
            <a:ext cx="2986895" cy="45811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magine 7" descr="Immagine che contiene testo&#10;&#10;Descrizione generata con affidabilità molto elevata">
            <a:extLst>
              <a:ext uri="{FF2B5EF4-FFF2-40B4-BE49-F238E27FC236}">
                <a16:creationId xmlns:a16="http://schemas.microsoft.com/office/drawing/2014/main" id="{F8698E51-C985-461A-9B6A-F56F0F440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05" y="1487958"/>
            <a:ext cx="3366346" cy="45811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391330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C81E4-4C26-433B-9A97-41A035D8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</a:t>
            </a:r>
            <a:r>
              <a:rPr lang="it-IT" b="1" i="1" dirty="0"/>
              <a:t>thriller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6A4E474-7397-4EAD-91BD-B6EFD6F075BA}"/>
              </a:ext>
            </a:extLst>
          </p:cNvPr>
          <p:cNvSpPr/>
          <p:nvPr/>
        </p:nvSpPr>
        <p:spPr>
          <a:xfrm>
            <a:off x="405780" y="1348800"/>
            <a:ext cx="4896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Le trame, spesso molto complesse, parlano di intrighi internazionali e attività illegali da smascherare. I personaggi affrontano continui imprevisti, pericoli e colpi di scena, ma alla fine l’eroe vince sempre.</a:t>
            </a:r>
          </a:p>
          <a:p>
            <a:r>
              <a:rPr lang="it-IT" sz="2800" dirty="0"/>
              <a:t>Scopo del </a:t>
            </a:r>
            <a:r>
              <a:rPr lang="it-IT" sz="2800" i="1" dirty="0"/>
              <a:t>thriller</a:t>
            </a:r>
            <a:r>
              <a:rPr lang="it-IT" sz="2800" dirty="0"/>
              <a:t> è quello di tenere il lettore in tensione fino alla fine</a:t>
            </a:r>
            <a:endParaRPr lang="it-IT" dirty="0"/>
          </a:p>
        </p:txBody>
      </p:sp>
      <p:pic>
        <p:nvPicPr>
          <p:cNvPr id="6" name="Immagine 5" descr="Immagine che contiene alcool&#10;&#10;Descrizione generata con affidabilità elevata">
            <a:extLst>
              <a:ext uri="{FF2B5EF4-FFF2-40B4-BE49-F238E27FC236}">
                <a16:creationId xmlns:a16="http://schemas.microsoft.com/office/drawing/2014/main" id="{81CEA16C-CE97-44D8-A5E2-86B58A2DD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294" y="1469702"/>
            <a:ext cx="3085589" cy="4720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0443368-0E27-48F2-877C-F08D70696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99" y="1469702"/>
            <a:ext cx="3118198" cy="4720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22563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C81E4-4C26-433B-9A97-41A035D8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L’</a:t>
            </a:r>
            <a:r>
              <a:rPr lang="it-IT" b="1" i="1" dirty="0"/>
              <a:t>avventura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6A4E474-7397-4EAD-91BD-B6EFD6F075BA}"/>
              </a:ext>
            </a:extLst>
          </p:cNvPr>
          <p:cNvSpPr/>
          <p:nvPr/>
        </p:nvSpPr>
        <p:spPr>
          <a:xfrm>
            <a:off x="405780" y="1348800"/>
            <a:ext cx="50255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dirty="0"/>
              <a:t>Nei romanzi d’</a:t>
            </a:r>
            <a:r>
              <a:rPr lang="it-IT" i="1" dirty="0"/>
              <a:t>avventura</a:t>
            </a:r>
            <a:r>
              <a:rPr lang="it-IT" dirty="0"/>
              <a:t> l’elemento principale è l’azione. La trama si sviluppa intorno a una ricerca o a una missione che il protagonista deve compiere.</a:t>
            </a:r>
          </a:p>
          <a:p>
            <a:pPr fontAlgn="base"/>
            <a:r>
              <a:rPr lang="it-IT" dirty="0"/>
              <a:t>Nella vicenda sono implicati terroristi, spie, mercenari, pirati o altri malvagi, sui quali però il protagonista, superati gli ostacoli e i pericoli, ha sempre la meglio.</a:t>
            </a:r>
          </a:p>
        </p:txBody>
      </p:sp>
      <p:pic>
        <p:nvPicPr>
          <p:cNvPr id="5" name="Immagine 4" descr="Immagine che contiene testo, libro&#10;&#10;Descrizione generata con affidabilità molto elevata">
            <a:extLst>
              <a:ext uri="{FF2B5EF4-FFF2-40B4-BE49-F238E27FC236}">
                <a16:creationId xmlns:a16="http://schemas.microsoft.com/office/drawing/2014/main" id="{1AB74B1A-A748-4279-AFBB-0F18DABD2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294" y="1507844"/>
            <a:ext cx="3368823" cy="4608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magine 7" descr="Immagine che contiene treno, libro&#10;&#10;Descrizione generata con affidabilità elevata">
            <a:extLst>
              <a:ext uri="{FF2B5EF4-FFF2-40B4-BE49-F238E27FC236}">
                <a16:creationId xmlns:a16="http://schemas.microsoft.com/office/drawing/2014/main" id="{E927C393-C972-4F17-8FDF-DC843FBE2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1507844"/>
            <a:ext cx="3000141" cy="4608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32696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C81E4-4C26-433B-9A97-41A035D8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</a:t>
            </a:r>
            <a:r>
              <a:rPr lang="it-IT" b="1" i="1" dirty="0"/>
              <a:t>fantascienza</a:t>
            </a:r>
            <a:endParaRPr lang="it-IT" i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6A4E474-7397-4EAD-91BD-B6EFD6F075BA}"/>
              </a:ext>
            </a:extLst>
          </p:cNvPr>
          <p:cNvSpPr/>
          <p:nvPr/>
        </p:nvSpPr>
        <p:spPr>
          <a:xfrm>
            <a:off x="405780" y="1348800"/>
            <a:ext cx="50255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800" dirty="0"/>
              <a:t>La </a:t>
            </a:r>
            <a:r>
              <a:rPr lang="it-IT" sz="2800" i="1" dirty="0"/>
              <a:t>fantascienza</a:t>
            </a:r>
            <a:r>
              <a:rPr lang="it-IT" sz="2800" dirty="0"/>
              <a:t> racconta un futuro possibile o un presente alternativo, in cui la scienza e la tecnologia, anche nei loro sviluppi ipotetici, costituiscono gli elementi fondamentali per definire le ambientazioni della storia o per indirizzare lo svolgimento delle trame.</a:t>
            </a:r>
          </a:p>
        </p:txBody>
      </p:sp>
      <p:pic>
        <p:nvPicPr>
          <p:cNvPr id="6" name="Immagine 5" descr="Immagine che contiene bottiglia, testo&#10;&#10;Descrizione generata con affidabilità elevata">
            <a:extLst>
              <a:ext uri="{FF2B5EF4-FFF2-40B4-BE49-F238E27FC236}">
                <a16:creationId xmlns:a16="http://schemas.microsoft.com/office/drawing/2014/main" id="{88539448-B100-44B3-974C-EE920BB9F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t="3978" r="3919" b="2260"/>
          <a:stretch/>
        </p:blipFill>
        <p:spPr>
          <a:xfrm>
            <a:off x="5431294" y="1372096"/>
            <a:ext cx="3221730" cy="493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4A97B1D-4D99-455D-816C-323A85318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77" y="1372096"/>
            <a:ext cx="3077568" cy="493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89490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Libri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02_TF02787940_TF02787940.potx" id="{16BC592A-5788-410B-8483-B87DA45B8300}" vid="{E443AD33-126F-45B8-9771-6333635CD181}"/>
    </a:ext>
  </a:extLst>
</a:theme>
</file>

<file path=ppt/theme/theme2.xml><?xml version="1.0" encoding="utf-8"?>
<a:theme xmlns:a="http://schemas.openxmlformats.org/drawingml/2006/main" name="Tema di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pila di libri blu (widescreen)</Template>
  <TotalTime>0</TotalTime>
  <Words>667</Words>
  <Application>Microsoft Office PowerPoint</Application>
  <PresentationFormat>Personalizzato</PresentationFormat>
  <Paragraphs>40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&amp;quot</vt:lpstr>
      <vt:lpstr>Arial</vt:lpstr>
      <vt:lpstr>Century Gothic</vt:lpstr>
      <vt:lpstr>Open Sans</vt:lpstr>
      <vt:lpstr>Libri 16x9</vt:lpstr>
      <vt:lpstr>Il romanzo  e i generi letterari</vt:lpstr>
      <vt:lpstr>La Biografia e l’Autobiografia</vt:lpstr>
      <vt:lpstr>Il diario</vt:lpstr>
      <vt:lpstr>Il romanzo epistolare</vt:lpstr>
      <vt:lpstr>Il romanzo storico</vt:lpstr>
      <vt:lpstr>Il giallo</vt:lpstr>
      <vt:lpstr>Il thriller</vt:lpstr>
      <vt:lpstr>L’avventura</vt:lpstr>
      <vt:lpstr>La fantascienza</vt:lpstr>
      <vt:lpstr>Il fantasy</vt:lpstr>
      <vt:lpstr>L’horror</vt:lpstr>
      <vt:lpstr>Il rosa</vt:lpstr>
      <vt:lpstr>L'umorismo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2018-02-17T21:28:15Z</dcterms:created>
  <dcterms:modified xsi:type="dcterms:W3CDTF">2018-03-05T16:53:22Z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